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iT2afS7wmYHUWqesFrM6/Klyc+Y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DE62FB-B14C-407A-B2D2-331A646B4E38}">
  <a:tblStyle styleId="{37DE62FB-B14C-407A-B2D2-331A646B4E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113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customschemas.google.com/relationships/presentationmetadata" Target="metadata"/><Relationship Id="rId2" Type="http://schemas.openxmlformats.org/officeDocument/2006/relationships/slideMaster" Target="slideMasters/slideMaster2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" name="Google Shape;13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Logo, Page - No Line">
  <p:cSld name="Title, Logo, Page - No Lin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/>
          <p:nvPr/>
        </p:nvSpPr>
        <p:spPr>
          <a:xfrm>
            <a:off x="257142" y="293378"/>
            <a:ext cx="2782843" cy="14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928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3"/>
          <p:cNvSpPr/>
          <p:nvPr/>
        </p:nvSpPr>
        <p:spPr>
          <a:xfrm>
            <a:off x="11858670" y="6541003"/>
            <a:ext cx="109523" cy="14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928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3"/>
          <p:cNvSpPr/>
          <p:nvPr/>
        </p:nvSpPr>
        <p:spPr>
          <a:xfrm>
            <a:off x="257141" y="689939"/>
            <a:ext cx="7295200" cy="506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1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7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3"/>
          <p:cNvSpPr txBox="1">
            <a:spLocks noGrp="1"/>
          </p:cNvSpPr>
          <p:nvPr>
            <p:ph type="body" idx="1"/>
          </p:nvPr>
        </p:nvSpPr>
        <p:spPr>
          <a:xfrm>
            <a:off x="184368" y="536576"/>
            <a:ext cx="5925488" cy="659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70"/>
              <a:buNone/>
              <a:defRPr sz="367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/>
          <p:nvPr/>
        </p:nvSpPr>
        <p:spPr>
          <a:xfrm>
            <a:off x="12037390" y="0"/>
            <a:ext cx="154611" cy="6858000"/>
          </a:xfrm>
          <a:prstGeom prst="rect">
            <a:avLst/>
          </a:prstGeom>
          <a:solidFill>
            <a:srgbClr val="D22730"/>
          </a:solidFill>
          <a:ln w="12700" cap="flat" cmpd="sng">
            <a:solidFill>
              <a:srgbClr val="D227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" name="Google Shape;21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08907" y="262047"/>
            <a:ext cx="1125953" cy="20628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13"/>
          <p:cNvSpPr/>
          <p:nvPr/>
        </p:nvSpPr>
        <p:spPr>
          <a:xfrm>
            <a:off x="265594" y="6540114"/>
            <a:ext cx="1683933" cy="14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9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ONTRAC CONFIDENTIAL 2023</a:t>
            </a:r>
            <a:endParaRPr sz="7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2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2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</p:sldLayoutIdLst>
  <mc:AlternateContent xmlns:mc="http://schemas.openxmlformats.org/markup-compatibility/2006">
    <mc:Choice xmlns:p14="http://schemas.microsoft.com/office/powerpoint/2010/main" Requires="p14">
      <p:transition spd="slow" p14:dur="900" advTm="58612">
        <p:pull/>
      </p:transition>
    </mc:Choice>
    <mc:Fallback>
      <p:transition spd="slow" advTm="58612">
        <p:pull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"/>
          <p:cNvSpPr txBox="1"/>
          <p:nvPr/>
        </p:nvSpPr>
        <p:spPr>
          <a:xfrm>
            <a:off x="1922991" y="2298700"/>
            <a:ext cx="8347076" cy="1595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Natural Language Query Explorer</a:t>
            </a:r>
            <a:br>
              <a:rPr lang="en-US" sz="4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Unlocking Insights from Data, No SQL Required</a:t>
            </a:r>
            <a:endParaRPr sz="40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"/>
          <p:cNvSpPr txBox="1"/>
          <p:nvPr/>
        </p:nvSpPr>
        <p:spPr>
          <a:xfrm>
            <a:off x="1914525" y="4454614"/>
            <a:ext cx="8355542" cy="66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228600" marR="0" lvl="0" indent="-28194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Saiprashanth Vana 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3465D4-F839-300E-9662-84D35EC9FD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7097" y="0"/>
            <a:ext cx="2363064" cy="78170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A632618-6B26-EE40-D671-2750DFE4E0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25C54E-0600-7506-6675-87CB0FC025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5417" y="6000750"/>
            <a:ext cx="1550725" cy="7239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7552">
        <p:pull/>
      </p:transition>
    </mc:Choice>
    <mc:Fallback>
      <p:transition spd="slow" advTm="57552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2"/>
          <p:cNvGrpSpPr/>
          <p:nvPr/>
        </p:nvGrpSpPr>
        <p:grpSpPr>
          <a:xfrm>
            <a:off x="-1803266" y="49666"/>
            <a:ext cx="13023268" cy="6758665"/>
            <a:chOff x="-5676766" y="-868966"/>
            <a:chExt cx="13023268" cy="6758665"/>
          </a:xfrm>
        </p:grpSpPr>
        <p:sp>
          <p:nvSpPr>
            <p:cNvPr id="113" name="Google Shape;113;p2"/>
            <p:cNvSpPr/>
            <p:nvPr/>
          </p:nvSpPr>
          <p:spPr>
            <a:xfrm>
              <a:off x="-5676766" y="-868966"/>
              <a:ext cx="6758665" cy="6758665"/>
            </a:xfrm>
            <a:prstGeom prst="blockArc">
              <a:avLst>
                <a:gd name="adj1" fmla="val 18900000"/>
                <a:gd name="adj2" fmla="val 2700000"/>
                <a:gd name="adj3" fmla="val 320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72946" y="313695"/>
              <a:ext cx="6873556" cy="627792"/>
            </a:xfrm>
            <a:prstGeom prst="rect">
              <a:avLst/>
            </a:prstGeom>
            <a:solidFill>
              <a:srgbClr val="C0000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 txBox="1"/>
            <p:nvPr/>
          </p:nvSpPr>
          <p:spPr>
            <a:xfrm>
              <a:off x="472946" y="313695"/>
              <a:ext cx="6873556" cy="627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8300" tIns="53325" rIns="53325" bIns="533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Calibri"/>
                <a:buNone/>
              </a:pPr>
              <a:r>
                <a:rPr lang="en-US" sz="21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User Inputs Natural Language Request</a:t>
              </a:r>
              <a:endParaRPr dirty="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80575" y="235221"/>
              <a:ext cx="784740" cy="784740"/>
            </a:xfrm>
            <a:prstGeom prst="ellipse">
              <a:avLst/>
            </a:prstGeom>
            <a:solidFill>
              <a:srgbClr val="D0CECE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922803" y="1255082"/>
              <a:ext cx="6423699" cy="627792"/>
            </a:xfrm>
            <a:prstGeom prst="rect">
              <a:avLst/>
            </a:prstGeom>
            <a:solidFill>
              <a:srgbClr val="C0000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 txBox="1"/>
            <p:nvPr/>
          </p:nvSpPr>
          <p:spPr>
            <a:xfrm>
              <a:off x="922803" y="1255082"/>
              <a:ext cx="6423699" cy="627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8300" tIns="53325" rIns="53325" bIns="533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Calibri"/>
                <a:buNone/>
              </a:pPr>
              <a:r>
                <a:rPr lang="en-US" sz="21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System Processes Input and Identifies Relevant Data</a:t>
              </a:r>
              <a:endParaRPr dirty="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30433" y="1176608"/>
              <a:ext cx="784740" cy="784740"/>
            </a:xfrm>
            <a:prstGeom prst="ellipse">
              <a:avLst/>
            </a:prstGeom>
            <a:solidFill>
              <a:srgbClr val="D0CECE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060873" y="2196470"/>
              <a:ext cx="6285628" cy="627792"/>
            </a:xfrm>
            <a:prstGeom prst="rect">
              <a:avLst/>
            </a:prstGeom>
            <a:solidFill>
              <a:srgbClr val="C0000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 txBox="1"/>
            <p:nvPr/>
          </p:nvSpPr>
          <p:spPr>
            <a:xfrm>
              <a:off x="1060873" y="2196470"/>
              <a:ext cx="6285628" cy="627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8300" tIns="53325" rIns="53325" bIns="533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Calibri"/>
                <a:buNone/>
              </a:pPr>
              <a:r>
                <a:rPr lang="en-US" sz="21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AI Model Generates Explanation and SQL Query</a:t>
              </a:r>
              <a:endParaRPr dirty="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68503" y="2117996"/>
              <a:ext cx="784740" cy="784740"/>
            </a:xfrm>
            <a:prstGeom prst="ellipse">
              <a:avLst/>
            </a:prstGeom>
            <a:solidFill>
              <a:srgbClr val="D0CECE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922803" y="3137857"/>
              <a:ext cx="6423699" cy="627792"/>
            </a:xfrm>
            <a:prstGeom prst="rect">
              <a:avLst/>
            </a:prstGeom>
            <a:solidFill>
              <a:srgbClr val="C0000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 txBox="1"/>
            <p:nvPr/>
          </p:nvSpPr>
          <p:spPr>
            <a:xfrm>
              <a:off x="922803" y="3137857"/>
              <a:ext cx="6423699" cy="627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8300" tIns="53325" rIns="53325" bIns="533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Calibri"/>
                <a:buNone/>
              </a:pPr>
              <a:r>
                <a:rPr lang="en-US" sz="2100" b="0" i="0" u="none" strike="noStrike" cap="none" dirty="0" err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BigQuery</a:t>
              </a:r>
              <a:r>
                <a:rPr lang="en-US" sz="21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Executes SQL &amp; Returns Results</a:t>
              </a:r>
              <a:endParaRPr dirty="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530433" y="3059383"/>
              <a:ext cx="784740" cy="784740"/>
            </a:xfrm>
            <a:prstGeom prst="ellipse">
              <a:avLst/>
            </a:prstGeom>
            <a:solidFill>
              <a:srgbClr val="D0CECE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72946" y="4079245"/>
              <a:ext cx="6873556" cy="627792"/>
            </a:xfrm>
            <a:prstGeom prst="rect">
              <a:avLst/>
            </a:prstGeom>
            <a:solidFill>
              <a:srgbClr val="C0000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 txBox="1"/>
            <p:nvPr/>
          </p:nvSpPr>
          <p:spPr>
            <a:xfrm>
              <a:off x="472946" y="4079245"/>
              <a:ext cx="6873556" cy="627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8300" tIns="53325" rIns="53325" bIns="533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Calibri"/>
                <a:buNone/>
              </a:pPr>
              <a:r>
                <a:rPr lang="en-US" sz="21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Result Presentation</a:t>
              </a:r>
              <a:endParaRPr dirty="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80575" y="4000771"/>
              <a:ext cx="784740" cy="784740"/>
            </a:xfrm>
            <a:prstGeom prst="ellipse">
              <a:avLst/>
            </a:prstGeom>
            <a:solidFill>
              <a:srgbClr val="D0CECE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2"/>
          <p:cNvSpPr txBox="1"/>
          <p:nvPr/>
        </p:nvSpPr>
        <p:spPr>
          <a:xfrm>
            <a:off x="330200" y="2700866"/>
            <a:ext cx="3632200" cy="1456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it Works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7BC5C02-04F1-0A60-01FF-5296AC86FD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12583">
        <p:pull/>
      </p:transition>
    </mc:Choice>
    <mc:Fallback>
      <p:transition spd="slow" advTm="112583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3"/>
          <p:cNvSpPr txBox="1"/>
          <p:nvPr/>
        </p:nvSpPr>
        <p:spPr>
          <a:xfrm>
            <a:off x="838200" y="184805"/>
            <a:ext cx="10515600" cy="1505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Data Dictionary: Your AI's Guide to Your Data</a:t>
            </a:r>
            <a:endParaRPr/>
          </a:p>
        </p:txBody>
      </p:sp>
      <p:graphicFrame>
        <p:nvGraphicFramePr>
          <p:cNvPr id="137" name="Google Shape;137;p3"/>
          <p:cNvGraphicFramePr/>
          <p:nvPr>
            <p:extLst>
              <p:ext uri="{D42A27DB-BD31-4B8C-83A1-F6EECF244321}">
                <p14:modId xmlns:p14="http://schemas.microsoft.com/office/powerpoint/2010/main" val="227949481"/>
              </p:ext>
            </p:extLst>
          </p:nvPr>
        </p:nvGraphicFramePr>
        <p:xfrm>
          <a:off x="1396838" y="1690688"/>
          <a:ext cx="9395275" cy="4541350"/>
        </p:xfrm>
        <a:graphic>
          <a:graphicData uri="http://schemas.openxmlformats.org/drawingml/2006/table">
            <a:tbl>
              <a:tblPr>
                <a:noFill/>
                <a:tableStyleId>{37DE62FB-B14C-407A-B2D2-331A646B4E38}</a:tableStyleId>
              </a:tblPr>
              <a:tblGrid>
                <a:gridCol w="1117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6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3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71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48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075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73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chemeClr val="lt1"/>
                          </a:solidFill>
                        </a:rPr>
                        <a:t>Table Name</a:t>
                      </a:r>
                      <a:endParaRPr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chemeClr val="lt1"/>
                          </a:solidFill>
                        </a:rPr>
                        <a:t>Column Name</a:t>
                      </a:r>
                      <a:endParaRPr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chemeClr val="lt1"/>
                          </a:solidFill>
                        </a:rPr>
                        <a:t>Data Type</a:t>
                      </a:r>
                      <a:endParaRPr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chemeClr val="lt1"/>
                          </a:solidFill>
                        </a:rPr>
                        <a:t>Table Description</a:t>
                      </a:r>
                      <a:endParaRPr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chemeClr val="lt1"/>
                          </a:solidFill>
                        </a:rPr>
                        <a:t>Joins_with</a:t>
                      </a:r>
                      <a:endParaRPr sz="10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6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Plant_1_Weather_Sensor_Data:</a:t>
                      </a:r>
                      <a:endParaRPr sz="1000" u="none" strike="noStrike" cap="none"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DATE_TIME</a:t>
                      </a:r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object</a:t>
                      </a:r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Timestamp indicating the date and time of the record in Plant_1_Weather_Sensor_Data.</a:t>
                      </a:r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The table Plant_1_Weather_Sensor_Data provides data pertaining to weather sensor measurements, including temperature readings, timestamps, and related identifiers.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/>
                        <a:t>NULL</a:t>
                      </a:r>
                      <a:endParaRPr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6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Plant_2_Weather_Sensor_Data: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PLANT_ID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INT64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Identifier for the plant associated with the record in Plant_2_Weather_Sensor_Data.</a:t>
                      </a:r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The table Plant_2_Weather_Sensor_Data provides data related to weather sensor readings, focusing on environmental and operational metrics for Plant 2.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NULL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6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00" dirty="0"/>
                        <a:t>Plant_1_Generation_Data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DC_POWER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float64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Ambient temperature recorded by sensors in Plant_2_Weather_Sensor_Data.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The table Plant_1_Generation_Data records data related to power generation metrics for Plant 1, including timestamps and generation values.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/>
                        <a:t>NULL</a:t>
                      </a:r>
                      <a:endParaRPr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6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000" dirty="0"/>
                        <a:t>Plant_2_Generation_Data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AMBIENT_TEMPERATURE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float64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/>
                        <a:t>unique identifier assigned to each invoice generated by a business. It’s used for tracking, reference, and record-keeping purposes</a:t>
                      </a:r>
                      <a:endParaRPr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The table Plant_2_Generation_Data records data related to power generation metrics for Plant 1, including timestamps and generation values.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 dirty="0"/>
                        <a:t>NULL</a:t>
                      </a:r>
                      <a:endParaRPr dirty="0"/>
                    </a:p>
                  </a:txBody>
                  <a:tcPr marL="2575" marR="2575" marT="1700" marB="17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7F4AC31-60C8-2E3E-ECF4-94C5E6E4F4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9771">
        <p:pull/>
      </p:transition>
    </mc:Choice>
    <mc:Fallback>
      <p:transition spd="slow" advTm="59771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4"/>
          <p:cNvGrpSpPr/>
          <p:nvPr/>
        </p:nvGrpSpPr>
        <p:grpSpPr>
          <a:xfrm>
            <a:off x="6176735" y="672767"/>
            <a:ext cx="4559880" cy="5512463"/>
            <a:chOff x="1958303" y="684"/>
            <a:chExt cx="4559880" cy="5512463"/>
          </a:xfrm>
        </p:grpSpPr>
        <p:sp>
          <p:nvSpPr>
            <p:cNvPr id="143" name="Google Shape;143;p4"/>
            <p:cNvSpPr/>
            <p:nvPr/>
          </p:nvSpPr>
          <p:spPr>
            <a:xfrm>
              <a:off x="5309394" y="2592095"/>
              <a:ext cx="91440" cy="24186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lnTo>
                    <a:pt x="60000" y="1200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sp>
        <p:sp>
          <p:nvSpPr>
            <p:cNvPr id="144" name="Google Shape;144;p4"/>
            <p:cNvSpPr/>
            <p:nvPr/>
          </p:nvSpPr>
          <p:spPr>
            <a:xfrm>
              <a:off x="4192043" y="1647671"/>
              <a:ext cx="1163070" cy="24186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81776"/>
                  </a:lnTo>
                  <a:lnTo>
                    <a:pt x="120000" y="81776"/>
                  </a:lnTo>
                  <a:lnTo>
                    <a:pt x="120000" y="1200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sp>
        <p:sp>
          <p:nvSpPr>
            <p:cNvPr id="145" name="Google Shape;145;p4"/>
            <p:cNvSpPr/>
            <p:nvPr/>
          </p:nvSpPr>
          <p:spPr>
            <a:xfrm>
              <a:off x="2983252" y="4480943"/>
              <a:ext cx="91440" cy="24186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lnTo>
                    <a:pt x="60000" y="1200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sp>
        <p:sp>
          <p:nvSpPr>
            <p:cNvPr id="146" name="Google Shape;146;p4"/>
            <p:cNvSpPr/>
            <p:nvPr/>
          </p:nvSpPr>
          <p:spPr>
            <a:xfrm>
              <a:off x="2983252" y="3536519"/>
              <a:ext cx="91440" cy="24186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lnTo>
                    <a:pt x="60000" y="1200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sp>
        <p:sp>
          <p:nvSpPr>
            <p:cNvPr id="147" name="Google Shape;147;p4"/>
            <p:cNvSpPr/>
            <p:nvPr/>
          </p:nvSpPr>
          <p:spPr>
            <a:xfrm>
              <a:off x="2983252" y="2592095"/>
              <a:ext cx="91440" cy="24186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lnTo>
                    <a:pt x="60000" y="1200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sp>
        <p:sp>
          <p:nvSpPr>
            <p:cNvPr id="148" name="Google Shape;148;p4"/>
            <p:cNvSpPr/>
            <p:nvPr/>
          </p:nvSpPr>
          <p:spPr>
            <a:xfrm>
              <a:off x="3028972" y="1647671"/>
              <a:ext cx="1163070" cy="24186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lnTo>
                    <a:pt x="120000" y="81776"/>
                  </a:lnTo>
                  <a:lnTo>
                    <a:pt x="0" y="81776"/>
                  </a:lnTo>
                  <a:lnTo>
                    <a:pt x="0" y="1200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sp>
        <p:sp>
          <p:nvSpPr>
            <p:cNvPr id="149" name="Google Shape;149;p4"/>
            <p:cNvSpPr/>
            <p:nvPr/>
          </p:nvSpPr>
          <p:spPr>
            <a:xfrm>
              <a:off x="4146323" y="703247"/>
              <a:ext cx="91440" cy="24186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lnTo>
                    <a:pt x="60000" y="1200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sp>
        <p:sp>
          <p:nvSpPr>
            <p:cNvPr id="150" name="Google Shape;150;p4"/>
            <p:cNvSpPr/>
            <p:nvPr/>
          </p:nvSpPr>
          <p:spPr>
            <a:xfrm>
              <a:off x="3121373" y="684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3213775" y="88465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F2F2F2">
                <a:alpha val="89803"/>
              </a:srgbClr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 txBox="1"/>
            <p:nvPr/>
          </p:nvSpPr>
          <p:spPr>
            <a:xfrm>
              <a:off x="3234352" y="109042"/>
              <a:ext cx="2100184" cy="6614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rPr lang="en-US" sz="1200" b="1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User Inputs a natural language query</a:t>
              </a:r>
              <a:endParaRPr dirty="0"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3121373" y="945107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3213775" y="1032888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F2F2F2">
                <a:alpha val="89803"/>
              </a:srgbClr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4"/>
            <p:cNvSpPr txBox="1"/>
            <p:nvPr/>
          </p:nvSpPr>
          <p:spPr>
            <a:xfrm>
              <a:off x="3234352" y="1053465"/>
              <a:ext cx="2100184" cy="6614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System Processes the Query</a:t>
              </a: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1958303" y="1889531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2050704" y="1977312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F2F2F2">
                <a:alpha val="89803"/>
              </a:srgbClr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4"/>
            <p:cNvSpPr txBox="1"/>
            <p:nvPr/>
          </p:nvSpPr>
          <p:spPr>
            <a:xfrm>
              <a:off x="2071281" y="1997889"/>
              <a:ext cx="2100184" cy="6614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Generate Embeddings for Query &amp; Create Contextual Prompts</a:t>
              </a: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1958303" y="2833955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2050704" y="2921736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F2F2F2">
                <a:alpha val="89803"/>
              </a:srgbClr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4"/>
            <p:cNvSpPr txBox="1"/>
            <p:nvPr/>
          </p:nvSpPr>
          <p:spPr>
            <a:xfrm>
              <a:off x="2071281" y="2942313"/>
              <a:ext cx="2100184" cy="6614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AI Model gives Explanation &amp; Generate SQL</a:t>
              </a: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1958303" y="3778379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2050704" y="3866160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F2F2F2">
                <a:alpha val="89803"/>
              </a:srgbClr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4"/>
            <p:cNvSpPr txBox="1"/>
            <p:nvPr/>
          </p:nvSpPr>
          <p:spPr>
            <a:xfrm>
              <a:off x="2071281" y="3886737"/>
              <a:ext cx="2100184" cy="6614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BigQuery Executes the Query &amp; Returns Result</a:t>
              </a: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1958303" y="4722803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2050704" y="4810584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F2F2F2">
                <a:alpha val="89803"/>
              </a:srgbClr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4"/>
            <p:cNvSpPr txBox="1"/>
            <p:nvPr/>
          </p:nvSpPr>
          <p:spPr>
            <a:xfrm>
              <a:off x="2071281" y="4831161"/>
              <a:ext cx="2100184" cy="6614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 are Presented to the User in a user-friendly format</a:t>
              </a: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4284444" y="1889531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4376845" y="1977312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F2F2F2">
                <a:alpha val="89803"/>
              </a:srgbClr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"/>
            <p:cNvSpPr txBox="1"/>
            <p:nvPr/>
          </p:nvSpPr>
          <p:spPr>
            <a:xfrm>
              <a:off x="4397422" y="1997889"/>
              <a:ext cx="2100184" cy="6614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Perform Semantic Search using Embeddings</a:t>
              </a: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4284444" y="2833955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4376845" y="2921736"/>
              <a:ext cx="2141338" cy="702563"/>
            </a:xfrm>
            <a:prstGeom prst="roundRect">
              <a:avLst>
                <a:gd name="adj" fmla="val 10000"/>
              </a:avLst>
            </a:prstGeom>
            <a:solidFill>
              <a:srgbClr val="F2F2F2">
                <a:alpha val="89803"/>
              </a:srgbClr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 txBox="1"/>
            <p:nvPr/>
          </p:nvSpPr>
          <p:spPr>
            <a:xfrm>
              <a:off x="4397422" y="2942313"/>
              <a:ext cx="2100184" cy="6614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Data Dictionary</a:t>
              </a:r>
              <a:endParaRPr sz="10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4" name="Google Shape;174;p4"/>
          <p:cNvSpPr txBox="1"/>
          <p:nvPr/>
        </p:nvSpPr>
        <p:spPr>
          <a:xfrm>
            <a:off x="947604" y="2609341"/>
            <a:ext cx="3982028" cy="1639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Text-to-SQL Pipeline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998C020-46B8-CFE4-B02E-2CBD812BDA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11482">
        <p:pull/>
      </p:transition>
    </mc:Choice>
    <mc:Fallback>
      <p:transition spd="slow" advTm="111482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5"/>
          <p:cNvGrpSpPr/>
          <p:nvPr/>
        </p:nvGrpSpPr>
        <p:grpSpPr>
          <a:xfrm>
            <a:off x="2048302" y="1919612"/>
            <a:ext cx="8121268" cy="4299375"/>
            <a:chOff x="3365" y="502233"/>
            <a:chExt cx="8121268" cy="4299375"/>
          </a:xfrm>
        </p:grpSpPr>
        <p:sp>
          <p:nvSpPr>
            <p:cNvPr id="181" name="Google Shape;181;p5"/>
            <p:cNvSpPr/>
            <p:nvPr/>
          </p:nvSpPr>
          <p:spPr>
            <a:xfrm>
              <a:off x="3365" y="617058"/>
              <a:ext cx="2888892" cy="734399"/>
            </a:xfrm>
            <a:prstGeom prst="roundRect">
              <a:avLst>
                <a:gd name="adj" fmla="val 10000"/>
              </a:avLst>
            </a:prstGeom>
            <a:solidFill>
              <a:srgbClr val="C0000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 txBox="1"/>
            <p:nvPr/>
          </p:nvSpPr>
          <p:spPr>
            <a:xfrm>
              <a:off x="3365" y="617058"/>
              <a:ext cx="2888892" cy="4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0900" tIns="120900" rIns="120900" bIns="647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r>
                <a:rPr lang="en-US" sz="17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Table Description</a:t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595066" y="1106658"/>
              <a:ext cx="2888892" cy="36949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 txBox="1"/>
            <p:nvPr/>
          </p:nvSpPr>
          <p:spPr>
            <a:xfrm>
              <a:off x="679679" y="1191271"/>
              <a:ext cx="2719666" cy="35257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0900" tIns="120900" rIns="120900" bIns="120900" anchor="t" anchorCtr="0">
              <a:noAutofit/>
            </a:bodyPr>
            <a:lstStyle/>
            <a:p>
              <a:pPr marL="171450" marR="0" lvl="1" indent="-1714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lang="en-US" sz="17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The table Plant_1_Weather_Sensor_Data provides data pertaining to weather sensor measurements, including temperature readings, timestamps, and related identifiers.</a:t>
              </a:r>
              <a:endParaRPr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3330203" y="502233"/>
              <a:ext cx="928444" cy="71925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75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 txBox="1"/>
            <p:nvPr/>
          </p:nvSpPr>
          <p:spPr>
            <a:xfrm>
              <a:off x="3330203" y="646083"/>
              <a:ext cx="712669" cy="431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4644040" y="617058"/>
              <a:ext cx="2888892" cy="734399"/>
            </a:xfrm>
            <a:prstGeom prst="roundRect">
              <a:avLst>
                <a:gd name="adj" fmla="val 10000"/>
              </a:avLst>
            </a:prstGeom>
            <a:solidFill>
              <a:srgbClr val="C0000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 txBox="1"/>
            <p:nvPr/>
          </p:nvSpPr>
          <p:spPr>
            <a:xfrm>
              <a:off x="4644040" y="617058"/>
              <a:ext cx="2888892" cy="4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0900" tIns="120900" rIns="120900" bIns="647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r>
                <a:rPr lang="en-US" sz="17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Embeddings</a:t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5235741" y="1106658"/>
              <a:ext cx="2888892" cy="36949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 txBox="1"/>
            <p:nvPr/>
          </p:nvSpPr>
          <p:spPr>
            <a:xfrm>
              <a:off x="5320354" y="1191271"/>
              <a:ext cx="2719666" cy="35257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0900" tIns="120900" rIns="120900" bIns="120900" anchor="t" anchorCtr="0">
              <a:noAutofit/>
            </a:bodyPr>
            <a:lstStyle/>
            <a:p>
              <a:pPr marL="171450" marR="0" lvl="1" indent="-1714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lang="en-US" sz="17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0 [-0.011527352966368198, -0.03613739833235741, ...</a:t>
              </a:r>
              <a:endPara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55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lang="en-US" sz="17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1 [0.02232014201581478, -0.03280224651098251, -0... </a:t>
              </a:r>
              <a:endPara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55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lang="en-US" sz="17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 [0.03376839682459831, -0.03873751685023308, -0...</a:t>
              </a:r>
              <a:endPara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55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lang="en-US" sz="17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3 [0.028388207778334618, -0.03461480513215065, </a:t>
              </a:r>
              <a:endPara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1" name="Google Shape;191;p5"/>
          <p:cNvSpPr txBox="1"/>
          <p:nvPr/>
        </p:nvSpPr>
        <p:spPr>
          <a:xfrm>
            <a:off x="761995" y="307447"/>
            <a:ext cx="10693884" cy="1109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</a:pPr>
            <a:r>
              <a:rPr lang="en-US"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Understanding Embeddings: The Key to Semantic Search</a:t>
            </a:r>
            <a:endParaRPr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CCF4262-EC69-B937-1684-360AA8D116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42598">
        <p:pull/>
      </p:transition>
    </mc:Choice>
    <mc:Fallback>
      <p:transition spd="slow" advTm="42598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7"/>
          <p:cNvGrpSpPr/>
          <p:nvPr/>
        </p:nvGrpSpPr>
        <p:grpSpPr>
          <a:xfrm>
            <a:off x="1045376" y="1332262"/>
            <a:ext cx="10101247" cy="5299259"/>
            <a:chOff x="49" y="59703"/>
            <a:chExt cx="10101247" cy="5299259"/>
          </a:xfrm>
        </p:grpSpPr>
        <p:sp>
          <p:nvSpPr>
            <p:cNvPr id="204" name="Google Shape;204;p7"/>
            <p:cNvSpPr/>
            <p:nvPr/>
          </p:nvSpPr>
          <p:spPr>
            <a:xfrm>
              <a:off x="49" y="59703"/>
              <a:ext cx="4720209" cy="709620"/>
            </a:xfrm>
            <a:prstGeom prst="rect">
              <a:avLst/>
            </a:prstGeom>
            <a:solidFill>
              <a:srgbClr val="C00000"/>
            </a:solidFill>
            <a:ln w="12700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 txBox="1"/>
            <p:nvPr/>
          </p:nvSpPr>
          <p:spPr>
            <a:xfrm>
              <a:off x="49" y="59703"/>
              <a:ext cx="4720209" cy="7096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7575" tIns="130025" rIns="227575" bIns="130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00"/>
                <a:buFont typeface="Calibri"/>
                <a:buNone/>
              </a:pPr>
              <a:r>
                <a:rPr lang="en-US" sz="32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PROMPT 1</a:t>
              </a:r>
              <a:endPara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49" y="769323"/>
              <a:ext cx="4720209" cy="4589639"/>
            </a:xfrm>
            <a:prstGeom prst="rect">
              <a:avLst/>
            </a:prstGeom>
            <a:solidFill>
              <a:srgbClr val="D8D8D8"/>
            </a:solidFill>
            <a:ln w="1270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7"/>
            <p:cNvSpPr txBox="1"/>
            <p:nvPr/>
          </p:nvSpPr>
          <p:spPr>
            <a:xfrm>
              <a:off x="49" y="769323"/>
              <a:ext cx="4720209" cy="45896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8650" tIns="58650" rIns="78225" bIns="88000" anchor="t" anchorCtr="0">
              <a:noAutofit/>
            </a:bodyPr>
            <a:lstStyle/>
            <a:p>
              <a:pPr marL="57150" marR="0" lvl="1" indent="-571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You are an AI assistant designed to identify relevant tables and columns for SQL query generation based on the provided context and data schema.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"""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Your task is to: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1. Identify all the TABLES and COLUMNS necessary to fulfill the SQL query.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2. Explain why these specific tables and columns were selected.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3. Identify and explain the joins required between tables, including the key columns used for the joins.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4. STRICTLY DO NOT GENERATE SQL QUERY.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Table Name  | Column Name     | Data Type | Description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Plant_1_Weather_Sensor_Data | IRRADIATION | float64 | Description for IRRADIATION in Plant_1_Weather_Sensor_Data.</a:t>
              </a: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Plant_2_Generation_Data | DATE_TIME | object | Timestamp indicating the date and time of the record in Plant_2_Generation_Data.....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Question: &lt;User Query&gt;</a:t>
              </a:r>
              <a:endParaRPr dirty="0"/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Output the following fields: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Tables Required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Columns Required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Joins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Explanation</a:t>
              </a:r>
              <a:endParaRPr dirty="0"/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"""</a:t>
              </a:r>
              <a:endParaRPr sz="11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5381087" y="59703"/>
              <a:ext cx="4720209" cy="709620"/>
            </a:xfrm>
            <a:prstGeom prst="rect">
              <a:avLst/>
            </a:prstGeom>
            <a:solidFill>
              <a:srgbClr val="C00000"/>
            </a:solidFill>
            <a:ln w="12700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 txBox="1"/>
            <p:nvPr/>
          </p:nvSpPr>
          <p:spPr>
            <a:xfrm>
              <a:off x="5381087" y="59703"/>
              <a:ext cx="4720209" cy="7096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7575" tIns="130025" rIns="227575" bIns="130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200"/>
                <a:buFont typeface="Calibri"/>
                <a:buNone/>
              </a:pPr>
              <a:r>
                <a:rPr lang="en-US" sz="32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PROMPT 2</a:t>
              </a:r>
              <a:endPara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5381087" y="769323"/>
              <a:ext cx="4720209" cy="4589639"/>
            </a:xfrm>
            <a:prstGeom prst="rect">
              <a:avLst/>
            </a:prstGeom>
            <a:solidFill>
              <a:srgbClr val="D8D8D8">
                <a:alpha val="89803"/>
              </a:srgbClr>
            </a:solidFill>
            <a:ln w="12700" cap="flat" cmpd="sng">
              <a:solidFill>
                <a:srgbClr val="C00000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7"/>
            <p:cNvSpPr txBox="1"/>
            <p:nvPr/>
          </p:nvSpPr>
          <p:spPr>
            <a:xfrm>
              <a:off x="5381087" y="769323"/>
              <a:ext cx="4720209" cy="45896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8650" tIns="58650" rIns="78225" bIns="88000" anchor="t" anchorCtr="0">
              <a:noAutofit/>
            </a:bodyPr>
            <a:lstStyle/>
            <a:p>
              <a:pPr marL="57150" marR="0" lvl="1" indent="-571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"""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You are an AI assistant designed to generate SQL queries for the Onelook BigQuery database.</a:t>
              </a:r>
              <a:endParaRPr/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Write a SQL Query. Use the project and dataset `prj-ot-dev-bqsandbox-000001.onelook_test` as default for all tables when writing the SQL Query. Use joins if needed. 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You have access to the following tables. ONLY use these tables:</a:t>
              </a:r>
              <a:endParaRPr/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&lt;Recommended Data Dictionary Entries from Prompt 1&gt;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&lt;Example 1 question/explanation/query&gt;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&lt;Example 2 question/explanation/query&gt;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...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Question: &lt;User Query&gt;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Explanation: &lt;Explanation from prompt 1&gt;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SQL: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57150" marR="0" lvl="1" indent="-57150" algn="l" rtl="0">
                <a:lnSpc>
                  <a:spcPct val="90000"/>
                </a:lnSpc>
                <a:spcBef>
                  <a:spcPts val="16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"""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2" name="Google Shape;212;p7"/>
          <p:cNvSpPr txBox="1"/>
          <p:nvPr/>
        </p:nvSpPr>
        <p:spPr>
          <a:xfrm>
            <a:off x="1045326" y="427897"/>
            <a:ext cx="10101347" cy="84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Crafting the Perfect Prompts: Guiding the AI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18702E6-7C65-DE08-1D36-8FC6271EB3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43643">
        <p:pull/>
      </p:transition>
    </mc:Choice>
    <mc:Fallback>
      <p:transition spd="slow" advTm="43643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8" descr="A screenshot of a computer screen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3181" y="706028"/>
            <a:ext cx="11845637" cy="559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8996682-BD01-296B-55CB-DCD41F4BF7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44957">
        <p:pull/>
      </p:transition>
    </mc:Choice>
    <mc:Fallback>
      <p:transition spd="slow" advTm="44957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B9505C-6E79-8AF8-D937-6C22735C57F9}"/>
              </a:ext>
            </a:extLst>
          </p:cNvPr>
          <p:cNvSpPr txBox="1"/>
          <p:nvPr/>
        </p:nvSpPr>
        <p:spPr>
          <a:xfrm>
            <a:off x="130629" y="1041023"/>
            <a:ext cx="3940628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200" b="0" i="0" dirty="0">
                <a:solidFill>
                  <a:srgbClr val="1F1F1F"/>
                </a:solidFill>
                <a:effectLst/>
                <a:latin typeface="Courier New" panose="02070309020205020404" pitchFamily="49" charset="0"/>
              </a:rPr>
              <a:t>Explanation Response: **Tables required:** - Plant_1_Weather_Sensor_Data - Plant_2_Weather_Sensor_Data **Columns required:** - Plant_1_Weather_Sensor_Data.AMBIENT_TEMPERATURE - Plant_2_Weather_Sensor_Data.AMBIENT_TEMPERATURE - Plant_1_Weather_Sensor_Data.PLANT_ID - Plant_2_Weather_Sensor_Data.PLANT_ID **Join:** - Plant_1_Weather_Sensor_Data.PLANT_ID = Plant_2_Weather_Sensor_Data.PLANT_ID **Explanation:** To find the average ambient temperature for a specific plant, we need to join the Plant_1_Weather_Sensor_Data and Plant_2_Weather_Sensor_Data tables on the PLANT_ID column. This will allow us to combine the temperature readings for both plants and calculate the average. **Query:** Warning: The generated SQL query uses columns not mentioned in the explanation. SQL Query: SELECT AVG(</a:t>
            </a:r>
            <a:r>
              <a:rPr lang="en-US" sz="1200" b="0" i="0" dirty="0" err="1">
                <a:solidFill>
                  <a:srgbClr val="1F1F1F"/>
                </a:solidFill>
                <a:effectLst/>
                <a:latin typeface="Courier New" panose="02070309020205020404" pitchFamily="49" charset="0"/>
              </a:rPr>
              <a:t>ambient_temperature</a:t>
            </a:r>
            <a:r>
              <a:rPr lang="en-US" sz="1200" b="0" i="0" dirty="0">
                <a:solidFill>
                  <a:srgbClr val="1F1F1F"/>
                </a:solidFill>
                <a:effectLst/>
                <a:latin typeface="Courier New" panose="02070309020205020404" pitchFamily="49" charset="0"/>
              </a:rPr>
              <a:t>) AS </a:t>
            </a:r>
            <a:r>
              <a:rPr lang="en-US" sz="1200" b="0" i="0" dirty="0" err="1">
                <a:solidFill>
                  <a:srgbClr val="1F1F1F"/>
                </a:solidFill>
                <a:effectLst/>
                <a:latin typeface="Courier New" panose="02070309020205020404" pitchFamily="49" charset="0"/>
              </a:rPr>
              <a:t>average_ambient_temperature</a:t>
            </a:r>
            <a:r>
              <a:rPr lang="en-US" sz="1200" b="0" i="0" dirty="0">
                <a:solidFill>
                  <a:srgbClr val="1F1F1F"/>
                </a:solidFill>
                <a:effectLst/>
                <a:latin typeface="Courier New" panose="02070309020205020404" pitchFamily="49" charset="0"/>
              </a:rPr>
              <a:t> FROM `impactful-water-442413-t7.nlqe.Plant_1_Weather_Sensor_Data` WHERE PLANT_ID = 4135001; </a:t>
            </a:r>
            <a:r>
              <a:rPr lang="en-US" sz="1200" b="0" i="0" dirty="0" err="1">
                <a:solidFill>
                  <a:srgbClr val="1F1F1F"/>
                </a:solidFill>
                <a:effectLst/>
                <a:latin typeface="Courier New" panose="02070309020205020404" pitchFamily="49" charset="0"/>
              </a:rPr>
              <a:t>average_ambient_temperature</a:t>
            </a:r>
            <a:r>
              <a:rPr lang="en-US" sz="1200" b="0" i="0" dirty="0">
                <a:solidFill>
                  <a:srgbClr val="1F1F1F"/>
                </a:solidFill>
                <a:effectLst/>
                <a:latin typeface="Courier New" panose="02070309020205020404" pitchFamily="49" charset="0"/>
              </a:rPr>
              <a:t> 0 25.531606</a:t>
            </a:r>
            <a:endParaRPr lang="en-IN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17E0EA-5D09-DD3B-401D-0D6803F28890}"/>
              </a:ext>
            </a:extLst>
          </p:cNvPr>
          <p:cNvSpPr txBox="1"/>
          <p:nvPr/>
        </p:nvSpPr>
        <p:spPr>
          <a:xfrm>
            <a:off x="4691743" y="2933847"/>
            <a:ext cx="394062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solidFill>
                  <a:srgbClr val="1F1F1F"/>
                </a:solidFill>
                <a:effectLst/>
                <a:latin typeface="Courier New" panose="02070309020205020404" pitchFamily="49" charset="0"/>
              </a:rPr>
              <a:t>To find the average ambient temperature for a specific plant, we need to join the Plant_1_Weather_Sensor_Data and Plant_2_Weather_Sensor_Data tables on the PLANT_ID column. This will allow us to combine the temperature readings for both plants and calculate the average.</a:t>
            </a:r>
            <a:endParaRPr lang="en-IN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3E74D0B-2BFC-CD45-9464-D78DF28C50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9674779"/>
              </p:ext>
            </p:extLst>
          </p:nvPr>
        </p:nvGraphicFramePr>
        <p:xfrm>
          <a:off x="9252858" y="3272591"/>
          <a:ext cx="2612570" cy="1353838"/>
        </p:xfrm>
        <a:graphic>
          <a:graphicData uri="http://schemas.openxmlformats.org/drawingml/2006/table">
            <a:tbl>
              <a:tblPr firstRow="1" firstCol="1" bandRow="1">
                <a:tableStyleId>{37DE62FB-B14C-407A-B2D2-331A646B4E38}</a:tableStyleId>
              </a:tblPr>
              <a:tblGrid>
                <a:gridCol w="541433">
                  <a:extLst>
                    <a:ext uri="{9D8B030D-6E8A-4147-A177-3AD203B41FA5}">
                      <a16:colId xmlns:a16="http://schemas.microsoft.com/office/drawing/2014/main" val="4526150"/>
                    </a:ext>
                  </a:extLst>
                </a:gridCol>
                <a:gridCol w="2071137">
                  <a:extLst>
                    <a:ext uri="{9D8B030D-6E8A-4147-A177-3AD203B41FA5}">
                      <a16:colId xmlns:a16="http://schemas.microsoft.com/office/drawing/2014/main" val="3647113912"/>
                    </a:ext>
                  </a:extLst>
                </a:gridCol>
              </a:tblGrid>
              <a:tr h="902559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IN" sz="1400" dirty="0">
                        <a:effectLst/>
                        <a:latin typeface="Courier New" panose="02070309020205020404" pitchFamily="49" charset="0"/>
                        <a:ea typeface="SimSun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average_ambient_temperature</a:t>
                      </a:r>
                      <a:endParaRPr lang="en-IN" sz="1400" dirty="0">
                        <a:effectLst/>
                        <a:latin typeface="Courier New" panose="02070309020205020404" pitchFamily="49" charset="0"/>
                        <a:ea typeface="SimSun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60720061"/>
                  </a:ext>
                </a:extLst>
              </a:tr>
              <a:tr h="451279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endParaRPr lang="en-IN" sz="1400">
                        <a:effectLst/>
                        <a:latin typeface="Courier New" panose="02070309020205020404" pitchFamily="49" charset="0"/>
                        <a:ea typeface="SimSun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25.531606</a:t>
                      </a:r>
                      <a:endParaRPr lang="en-IN" sz="1400" dirty="0">
                        <a:effectLst/>
                        <a:latin typeface="Courier New" panose="02070309020205020404" pitchFamily="49" charset="0"/>
                        <a:ea typeface="SimSun" panose="02010600030101010101" pitchFamily="2" charset="-122"/>
                        <a:cs typeface="Courier New" panose="020703090202050204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655149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E0CB712C-8123-FF0B-8CD1-998C288E473F}"/>
              </a:ext>
            </a:extLst>
          </p:cNvPr>
          <p:cNvSpPr txBox="1"/>
          <p:nvPr/>
        </p:nvSpPr>
        <p:spPr>
          <a:xfrm>
            <a:off x="1447800" y="412066"/>
            <a:ext cx="9296400" cy="288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425"/>
              </a:lnSpc>
            </a:pPr>
            <a:r>
              <a:rPr lang="en-US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16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What is the Average ambient temperature in plant with ID as '4135001'?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E19AD97F-4AAE-3AFA-8EE7-B97D99FADA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9866">
        <p:pull/>
      </p:transition>
    </mc:Choice>
    <mc:Fallback>
      <p:transition spd="slow" advTm="19866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141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1"/>
          <p:cNvSpPr/>
          <p:nvPr/>
        </p:nvSpPr>
        <p:spPr>
          <a:xfrm>
            <a:off x="1953768" y="0"/>
            <a:ext cx="8284464" cy="6858000"/>
          </a:xfrm>
          <a:custGeom>
            <a:avLst/>
            <a:gdLst/>
            <a:ahLst/>
            <a:cxnLst/>
            <a:rect l="l" t="t" r="r" b="b"/>
            <a:pathLst>
              <a:path w="8284464" h="6858000" extrusionOk="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1"/>
          <p:cNvSpPr/>
          <p:nvPr/>
        </p:nvSpPr>
        <p:spPr>
          <a:xfrm>
            <a:off x="2118360" y="0"/>
            <a:ext cx="7955280" cy="6858000"/>
          </a:xfrm>
          <a:custGeom>
            <a:avLst/>
            <a:gdLst/>
            <a:ahLst/>
            <a:cxnLst/>
            <a:rect l="l" t="t" r="r" b="b"/>
            <a:pathLst>
              <a:path w="7955280" h="6858000" extrusionOk="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1"/>
          <p:cNvSpPr txBox="1"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400"/>
              <a:buFont typeface="Calibri"/>
              <a:buNone/>
            </a:pPr>
            <a:r>
              <a:rPr lang="en-US" sz="54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Thank You!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2791CE4-00F9-7126-7358-B63C705037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37318">
        <p:pull/>
      </p:transition>
    </mc:Choice>
    <mc:Fallback>
      <p:transition spd="slow" advTm="37318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2737</TotalTime>
  <Words>1062</Words>
  <Application>Microsoft Office PowerPoint</Application>
  <PresentationFormat>Widescreen</PresentationFormat>
  <Paragraphs>104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Courier New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Mark Holifield</dc:creator>
  <cp:lastModifiedBy>Saiprashanth Vana</cp:lastModifiedBy>
  <cp:revision>2</cp:revision>
  <cp:lastPrinted>2024-12-08T03:41:48Z</cp:lastPrinted>
  <dcterms:created xsi:type="dcterms:W3CDTF">2023-01-16T15:40:59Z</dcterms:created>
  <dcterms:modified xsi:type="dcterms:W3CDTF">2024-12-09T23:59:43Z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0x010100E0500B0F9189C341B0863DF5D0AA634C</vt:lpwstr>
  </property>
</Properties>
</file>